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80" r:id="rId2"/>
  </p:sldMasterIdLst>
  <p:notesMasterIdLst>
    <p:notesMasterId r:id="rId15"/>
  </p:notesMasterIdLst>
  <p:sldIdLst>
    <p:sldId id="258" r:id="rId3"/>
    <p:sldId id="259" r:id="rId4"/>
    <p:sldId id="266" r:id="rId5"/>
    <p:sldId id="263" r:id="rId6"/>
    <p:sldId id="260" r:id="rId7"/>
    <p:sldId id="256" r:id="rId8"/>
    <p:sldId id="257" r:id="rId9"/>
    <p:sldId id="261" r:id="rId10"/>
    <p:sldId id="264" r:id="rId11"/>
    <p:sldId id="267" r:id="rId12"/>
    <p:sldId id="262" r:id="rId13"/>
    <p:sldId id="265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4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EF38D-5B83-4C38-88AD-94DF36175512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5976F-7D55-43C8-9C8F-E50D2FF27C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737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5976F-7D55-43C8-9C8F-E50D2FF27CB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00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2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766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117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74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297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334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040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818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765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105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1756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139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6644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7042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8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153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3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49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14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195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609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9625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C386F92-1FDD-4DB7-8B80-3E13B0A1CB31}" type="datetimeFigureOut">
              <a:rPr lang="zh-TW" altLang="en-US" smtClean="0"/>
              <a:t>2018/1/9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88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h5.xiaodao.tv/h5/video/detail?vid=5a89f4aaef662e187a92a8521d3e0cc5" TargetMode="External"/><Relationship Id="rId2" Type="http://schemas.openxmlformats.org/officeDocument/2006/relationships/hyperlink" Target="https://github.com/cbe104008/arduino_final/tree/master/sketch_dec16a" TargetMode="Externa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slide" Target="slide7.xm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slide" Target="slide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22853" y="-81020"/>
            <a:ext cx="10300822" cy="3781150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微处理机系统期末报告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TW" dirty="0"/>
              <a:t>Morse code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430751" y="4914900"/>
            <a:ext cx="10058400" cy="2029364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Students</a:t>
            </a:r>
            <a:r>
              <a:rPr lang="zh-CN" altLang="en-US" dirty="0"/>
              <a:t>：</a:t>
            </a:r>
            <a:r>
              <a:rPr lang="en-US" altLang="zh-TW" dirty="0"/>
              <a:t> ZM1061024 </a:t>
            </a:r>
            <a:r>
              <a:rPr lang="zh-CN" altLang="en-US" dirty="0"/>
              <a:t>马丽萍</a:t>
            </a:r>
            <a:endParaRPr lang="en-US" altLang="zh-TW" dirty="0"/>
          </a:p>
          <a:p>
            <a:r>
              <a:rPr lang="en-US" altLang="zh-TW" dirty="0"/>
              <a:t>                    CBE104008</a:t>
            </a:r>
            <a:r>
              <a:rPr lang="zh-TW" altLang="en-US" dirty="0"/>
              <a:t> 郭承祐</a:t>
            </a:r>
            <a:endParaRPr lang="en-US" altLang="zh-TW" dirty="0"/>
          </a:p>
          <a:p>
            <a:r>
              <a:rPr lang="zh-TW" altLang="en-US" dirty="0"/>
              <a:t>                    </a:t>
            </a:r>
            <a:r>
              <a:rPr lang="en-US" altLang="zh-TW" dirty="0"/>
              <a:t>CBE104021 </a:t>
            </a:r>
            <a:r>
              <a:rPr lang="zh-TW" altLang="en-US" dirty="0"/>
              <a:t>羅毅舜 </a:t>
            </a:r>
            <a:endParaRPr lang="en-US" altLang="zh-TW" dirty="0"/>
          </a:p>
          <a:p>
            <a:r>
              <a:rPr lang="en-US" altLang="zh-TW" dirty="0"/>
              <a:t>                     </a:t>
            </a:r>
          </a:p>
          <a:p>
            <a:r>
              <a:rPr lang="en-US" altLang="zh-TW" dirty="0"/>
              <a:t>                     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811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WIFI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384" y="1958687"/>
            <a:ext cx="28003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39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04009" y="1891145"/>
            <a:ext cx="330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程式架构环境：</a:t>
            </a:r>
            <a:r>
              <a:rPr lang="en-US" altLang="zh-CN" sz="2000" dirty="0" err="1"/>
              <a:t>arduino</a:t>
            </a:r>
            <a:endParaRPr lang="zh-TW" altLang="en-US" sz="2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904009" y="2732811"/>
            <a:ext cx="9382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程式码分享一：</a:t>
            </a:r>
            <a:r>
              <a:rPr lang="en-US" altLang="zh-CN" sz="2000" dirty="0">
                <a:hlinkClick r:id="rId2"/>
              </a:rPr>
              <a:t>https://</a:t>
            </a:r>
            <a:r>
              <a:rPr lang="en-US" altLang="zh-CN" sz="2000" dirty="0" smtClean="0">
                <a:hlinkClick r:id="rId2"/>
              </a:rPr>
              <a:t>github.com/cbe104008/arduino_final/tree/master/sketch_dec16a</a:t>
            </a:r>
            <a:endParaRPr lang="en-US" altLang="zh-CN" sz="2000" dirty="0" smtClean="0"/>
          </a:p>
          <a:p>
            <a:r>
              <a:rPr lang="zh-TW" altLang="en-US" sz="2000" dirty="0" smtClean="0"/>
              <a:t>影片</a:t>
            </a:r>
            <a:r>
              <a:rPr lang="en-US" altLang="zh-TW" sz="2000" dirty="0" smtClean="0"/>
              <a:t>:</a:t>
            </a:r>
          </a:p>
          <a:p>
            <a:r>
              <a:rPr lang="en-US" altLang="zh-TW" sz="2000" dirty="0">
                <a:hlinkClick r:id="rId3"/>
              </a:rPr>
              <a:t>http://h5.xiaodao.tv/h5/video/detail?vid=5a89f4aaef662e187a92a8521d3e0cc5</a:t>
            </a:r>
            <a:endParaRPr lang="zh-TW" altLang="en-US" sz="2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156363" y="685799"/>
            <a:ext cx="3054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程式码相关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7404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104411" y="1745673"/>
            <a:ext cx="3948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请欣赏效果整体展示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       </a:t>
            </a:r>
            <a:r>
              <a:rPr lang="en-US" altLang="zh-CN" sz="2400" dirty="0"/>
              <a:t>THANK YOU!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3361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6661" y="182694"/>
            <a:ext cx="10058400" cy="1450757"/>
          </a:xfrm>
        </p:spPr>
        <p:txBody>
          <a:bodyPr/>
          <a:lstStyle/>
          <a:p>
            <a:pPr algn="ctr"/>
            <a:r>
              <a:rPr lang="en-US" altLang="zh-CN" dirty="0"/>
              <a:t>content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76598" y="2192480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功能构思历程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所需材料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功能简介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思路分析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相关资料参考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程式码相关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成品展示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笑臉 3"/>
          <p:cNvSpPr/>
          <p:nvPr/>
        </p:nvSpPr>
        <p:spPr>
          <a:xfrm>
            <a:off x="1423551" y="2213260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笑臉 5"/>
          <p:cNvSpPr/>
          <p:nvPr/>
        </p:nvSpPr>
        <p:spPr>
          <a:xfrm>
            <a:off x="1421473" y="2646217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笑臉 6"/>
          <p:cNvSpPr/>
          <p:nvPr/>
        </p:nvSpPr>
        <p:spPr>
          <a:xfrm>
            <a:off x="1429783" y="3132509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笑臉 7"/>
          <p:cNvSpPr/>
          <p:nvPr/>
        </p:nvSpPr>
        <p:spPr>
          <a:xfrm>
            <a:off x="1429783" y="3593174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笑臉 8"/>
          <p:cNvSpPr/>
          <p:nvPr/>
        </p:nvSpPr>
        <p:spPr>
          <a:xfrm>
            <a:off x="1438093" y="4051758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笑臉 9"/>
          <p:cNvSpPr/>
          <p:nvPr/>
        </p:nvSpPr>
        <p:spPr>
          <a:xfrm>
            <a:off x="1438093" y="4484715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笑臉 10"/>
          <p:cNvSpPr/>
          <p:nvPr/>
        </p:nvSpPr>
        <p:spPr>
          <a:xfrm>
            <a:off x="1429783" y="4971007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74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功能构思历程：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2469187"/>
            <a:ext cx="10058400" cy="4023360"/>
          </a:xfrm>
        </p:spPr>
        <p:txBody>
          <a:bodyPr/>
          <a:lstStyle/>
          <a:p>
            <a:r>
              <a:rPr lang="zh-CN" altLang="en-US" dirty="0"/>
              <a:t>①     按钮输入信息（</a:t>
            </a:r>
            <a:r>
              <a:rPr lang="en-US" altLang="zh-CN" dirty="0"/>
              <a:t>Morse code</a:t>
            </a:r>
            <a:r>
              <a:rPr lang="zh-CN" altLang="en-US" dirty="0"/>
              <a:t>转换）</a:t>
            </a:r>
            <a:r>
              <a:rPr lang="en-US" altLang="zh-CN" dirty="0"/>
              <a:t>----LCD</a:t>
            </a:r>
            <a:r>
              <a:rPr lang="zh-CN" altLang="en-US" dirty="0"/>
              <a:t>显示输入的信息</a:t>
            </a:r>
            <a:endParaRPr lang="en-US" altLang="zh-CN" dirty="0"/>
          </a:p>
          <a:p>
            <a:endParaRPr lang="en-US" altLang="zh-TW" dirty="0"/>
          </a:p>
          <a:p>
            <a:r>
              <a:rPr lang="zh-CN" altLang="zh-TW" dirty="0"/>
              <a:t>②</a:t>
            </a:r>
            <a:r>
              <a:rPr lang="en-US" altLang="zh-CN" dirty="0"/>
              <a:t>     </a:t>
            </a:r>
            <a:r>
              <a:rPr lang="zh-CN" altLang="en-US" dirty="0"/>
              <a:t>依据输入的信息辨识歌名 </a:t>
            </a:r>
            <a:r>
              <a:rPr lang="en-US" altLang="zh-CN" dirty="0"/>
              <a:t>----</a:t>
            </a:r>
            <a:r>
              <a:rPr lang="zh-CN" altLang="en-US" dirty="0"/>
              <a:t>蜂鸣器播放音乐</a:t>
            </a:r>
            <a:endParaRPr lang="en-US" altLang="zh-CN" dirty="0"/>
          </a:p>
          <a:p>
            <a:endParaRPr lang="en-US" altLang="zh-TW" dirty="0"/>
          </a:p>
          <a:p>
            <a:r>
              <a:rPr lang="zh-CN" altLang="zh-TW" dirty="0"/>
              <a:t>③</a:t>
            </a:r>
            <a:r>
              <a:rPr lang="en-US" altLang="zh-CN" dirty="0"/>
              <a:t>     </a:t>
            </a:r>
            <a:r>
              <a:rPr lang="zh-CN" altLang="en-US" dirty="0"/>
              <a:t>将输入的信息通过</a:t>
            </a:r>
            <a:r>
              <a:rPr lang="en-US" altLang="zh-CN" dirty="0" err="1"/>
              <a:t>WiFi</a:t>
            </a:r>
            <a:r>
              <a:rPr lang="zh-CN" altLang="en-US" dirty="0"/>
              <a:t>模组上传备份，实现简易通讯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202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所需材料：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76599" y="1523615"/>
            <a:ext cx="4810991" cy="3765357"/>
          </a:xfrm>
        </p:spPr>
        <p:txBody>
          <a:bodyPr>
            <a:normAutofit fontScale="92500" lnSpcReduction="20000"/>
          </a:bodyPr>
          <a:lstStyle/>
          <a:p>
            <a:endParaRPr lang="en-US" altLang="zh-TW" dirty="0"/>
          </a:p>
          <a:p>
            <a:pPr marL="457200" indent="-457200">
              <a:buAutoNum type="arabicPeriod"/>
            </a:pPr>
            <a:r>
              <a:rPr lang="en-US" altLang="zh-CN" dirty="0" err="1"/>
              <a:t>Ardiuno</a:t>
            </a:r>
            <a:r>
              <a:rPr lang="zh-CN" altLang="en-US" dirty="0"/>
              <a:t>板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TW" dirty="0"/>
              <a:t>USB</a:t>
            </a:r>
            <a:r>
              <a:rPr lang="zh-TW" altLang="en-US" dirty="0"/>
              <a:t>線</a:t>
            </a:r>
            <a:endParaRPr lang="en-US" altLang="zh-TW" dirty="0"/>
          </a:p>
          <a:p>
            <a:pPr marL="457200" indent="-457200">
              <a:buAutoNum type="arabicPeriod"/>
            </a:pPr>
            <a:r>
              <a:rPr lang="zh-TW" altLang="en-US" dirty="0"/>
              <a:t>可變電阻</a:t>
            </a:r>
            <a:r>
              <a:rPr lang="en-US" altLang="zh-TW" dirty="0"/>
              <a:t>(</a:t>
            </a:r>
            <a:r>
              <a:rPr lang="zh-TW" altLang="en-US" dirty="0"/>
              <a:t>調音量</a:t>
            </a:r>
            <a:r>
              <a:rPr lang="en-US" altLang="zh-TW" dirty="0"/>
              <a:t>)</a:t>
            </a:r>
          </a:p>
          <a:p>
            <a:pPr marL="457200" indent="-457200">
              <a:buAutoNum type="arabicPeriod"/>
            </a:pPr>
            <a:r>
              <a:rPr lang="zh-TW" altLang="en-US" dirty="0"/>
              <a:t>麵包板</a:t>
            </a:r>
            <a:endParaRPr lang="en-US" altLang="zh-TW" dirty="0"/>
          </a:p>
          <a:p>
            <a:pPr marL="457200" indent="-457200">
              <a:buAutoNum type="arabicPeriod"/>
            </a:pPr>
            <a:r>
              <a:rPr lang="zh-CN" altLang="en-US" dirty="0"/>
              <a:t>蜂鸣器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CN" dirty="0"/>
              <a:t>LED</a:t>
            </a:r>
            <a:r>
              <a:rPr lang="zh-CN" altLang="en-US" dirty="0"/>
              <a:t>灯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CN" dirty="0"/>
              <a:t>LCD</a:t>
            </a:r>
            <a:r>
              <a:rPr lang="zh-CN" altLang="en-US" dirty="0"/>
              <a:t>显示屏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按</a:t>
            </a:r>
            <a:r>
              <a:rPr lang="zh-CN" altLang="en-US" dirty="0" smtClean="0"/>
              <a:t>钮</a:t>
            </a:r>
            <a:endParaRPr lang="en-US" altLang="zh-CN" dirty="0" smtClean="0"/>
          </a:p>
          <a:p>
            <a:pPr marL="457200" indent="-457200">
              <a:buAutoNum type="arabicPeriod"/>
            </a:pPr>
            <a:r>
              <a:rPr lang="en-US" altLang="zh-CN" dirty="0" smtClean="0"/>
              <a:t>ESP8266</a:t>
            </a:r>
            <a:endParaRPr lang="en-US" altLang="zh-CN" dirty="0"/>
          </a:p>
          <a:p>
            <a:pPr marL="457200" indent="-45720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62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功能简介：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sz="half" idx="2"/>
          </p:nvPr>
        </p:nvSpPr>
        <p:spPr>
          <a:xfrm>
            <a:off x="1521228" y="2974494"/>
            <a:ext cx="9210503" cy="131425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800" dirty="0"/>
              <a:t>对按钮进行操作，让</a:t>
            </a:r>
            <a:r>
              <a:rPr lang="en-US" altLang="zh-CN" sz="2800" dirty="0" err="1"/>
              <a:t>ardiuno</a:t>
            </a:r>
            <a:r>
              <a:rPr lang="zh-CN" altLang="en-US" sz="2800" dirty="0"/>
              <a:t>进行</a:t>
            </a:r>
            <a:r>
              <a:rPr lang="en-US" altLang="zh-CN" sz="2800" dirty="0" err="1"/>
              <a:t>morse</a:t>
            </a:r>
            <a:r>
              <a:rPr lang="en-US" altLang="zh-CN" sz="2800" dirty="0"/>
              <a:t> code</a:t>
            </a:r>
            <a:r>
              <a:rPr lang="zh-CN" altLang="en-US" sz="2800" dirty="0"/>
              <a:t>的转换，辨识输入的歌名，利用蜂鸣器播放音乐，可变电阻调节音量，实现一个小型有趣的音乐播放器</a:t>
            </a:r>
            <a:r>
              <a:rPr lang="zh-CN" altLang="en-US" sz="2800" dirty="0" smtClean="0"/>
              <a:t>功能</a:t>
            </a:r>
            <a:endParaRPr lang="en-US" altLang="zh-CN" sz="2800" dirty="0" smtClean="0"/>
          </a:p>
          <a:p>
            <a:r>
              <a:rPr lang="zh-CN" altLang="en-US" sz="2800" dirty="0"/>
              <a:t>并且也可以透过</a:t>
            </a:r>
            <a:r>
              <a:rPr lang="en-US" altLang="zh-CN" sz="2800" dirty="0" err="1"/>
              <a:t>wifi</a:t>
            </a:r>
            <a:r>
              <a:rPr lang="zh-CN" altLang="en-US" sz="2800" dirty="0"/>
              <a:t>传输讯息</a:t>
            </a:r>
            <a:endParaRPr lang="zh-TW" altLang="en-US" sz="2800" dirty="0"/>
          </a:p>
        </p:txBody>
      </p:sp>
      <p:sp>
        <p:nvSpPr>
          <p:cNvPr id="13" name="圓角矩形 12"/>
          <p:cNvSpPr/>
          <p:nvPr/>
        </p:nvSpPr>
        <p:spPr>
          <a:xfrm>
            <a:off x="841663" y="2265219"/>
            <a:ext cx="10744200" cy="27328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989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/>
          <p:cNvCxnSpPr/>
          <p:nvPr/>
        </p:nvCxnSpPr>
        <p:spPr>
          <a:xfrm flipV="1">
            <a:off x="1005836" y="4264429"/>
            <a:ext cx="1338349" cy="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2344185" y="3773978"/>
            <a:ext cx="116378" cy="498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2460563" y="3773978"/>
            <a:ext cx="74814" cy="224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V="1">
            <a:off x="2543690" y="3483033"/>
            <a:ext cx="41564" cy="540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576941" y="3499658"/>
            <a:ext cx="74814" cy="166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2668381" y="3250276"/>
            <a:ext cx="74815" cy="407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2743196" y="3266902"/>
            <a:ext cx="1670858" cy="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4422367" y="3250276"/>
            <a:ext cx="83127" cy="407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V="1">
            <a:off x="4488869" y="3341716"/>
            <a:ext cx="91439" cy="315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4588621" y="3341716"/>
            <a:ext cx="24938" cy="544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V="1">
            <a:off x="4580308" y="3582785"/>
            <a:ext cx="199506" cy="303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771501" y="3613958"/>
            <a:ext cx="191193" cy="650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4946068" y="4272742"/>
            <a:ext cx="15627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>
            <a:off x="1396534" y="3665913"/>
            <a:ext cx="16625" cy="606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-175561" y="3095987"/>
            <a:ext cx="2443942" cy="64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	count=0	b==</a:t>
            </a:r>
            <a:r>
              <a:rPr lang="en-US" altLang="zh-TW" dirty="0" err="1"/>
              <a:t>laststate</a:t>
            </a:r>
            <a:endParaRPr lang="zh-TW" altLang="en-US" dirty="0"/>
          </a:p>
        </p:txBody>
      </p:sp>
      <p:cxnSp>
        <p:nvCxnSpPr>
          <p:cNvPr id="47" name="直線單箭頭接點 46"/>
          <p:cNvCxnSpPr/>
          <p:nvPr/>
        </p:nvCxnSpPr>
        <p:spPr>
          <a:xfrm>
            <a:off x="1903013" y="2993239"/>
            <a:ext cx="673331" cy="52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043242" y="2754582"/>
            <a:ext cx="204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b!=</a:t>
            </a:r>
            <a:r>
              <a:rPr lang="en-US" altLang="zh-TW" dirty="0" err="1"/>
              <a:t>laststate</a:t>
            </a:r>
            <a:endParaRPr lang="zh-TW" altLang="en-US" dirty="0"/>
          </a:p>
        </p:txBody>
      </p:sp>
      <p:pic>
        <p:nvPicPr>
          <p:cNvPr id="145" name="圖片 1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624" y="3266902"/>
            <a:ext cx="1164437" cy="1896020"/>
          </a:xfrm>
          <a:prstGeom prst="rect">
            <a:avLst/>
          </a:prstGeom>
        </p:spPr>
      </p:pic>
      <p:pic>
        <p:nvPicPr>
          <p:cNvPr id="146" name="圖片 1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297" y="1866356"/>
            <a:ext cx="2091109" cy="1475360"/>
          </a:xfrm>
          <a:prstGeom prst="rect">
            <a:avLst/>
          </a:prstGeom>
        </p:spPr>
      </p:pic>
      <p:pic>
        <p:nvPicPr>
          <p:cNvPr id="147" name="圖片 1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574" y="3186959"/>
            <a:ext cx="1761897" cy="1103472"/>
          </a:xfrm>
          <a:prstGeom prst="rect">
            <a:avLst/>
          </a:prstGeom>
        </p:spPr>
      </p:pic>
      <p:pic>
        <p:nvPicPr>
          <p:cNvPr id="148" name="圖片 1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510" y="2656113"/>
            <a:ext cx="2091109" cy="926672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729" y="2891658"/>
            <a:ext cx="2170364" cy="1457070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415" y="4214912"/>
            <a:ext cx="2341067" cy="810838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158" y="4214912"/>
            <a:ext cx="1761897" cy="1103472"/>
          </a:xfrm>
          <a:prstGeom prst="rect">
            <a:avLst/>
          </a:prstGeom>
        </p:spPr>
      </p:pic>
      <p:pic>
        <p:nvPicPr>
          <p:cNvPr id="153" name="圖片 1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61" y="3222242"/>
            <a:ext cx="5182049" cy="1103472"/>
          </a:xfrm>
          <a:prstGeom prst="rect">
            <a:avLst/>
          </a:prstGeom>
        </p:spPr>
      </p:pic>
      <p:cxnSp>
        <p:nvCxnSpPr>
          <p:cNvPr id="155" name="直線接點 154"/>
          <p:cNvCxnSpPr/>
          <p:nvPr/>
        </p:nvCxnSpPr>
        <p:spPr>
          <a:xfrm>
            <a:off x="7739149" y="3483033"/>
            <a:ext cx="66502" cy="130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接點 156"/>
          <p:cNvCxnSpPr/>
          <p:nvPr/>
        </p:nvCxnSpPr>
        <p:spPr>
          <a:xfrm flipH="1">
            <a:off x="9642764" y="3453938"/>
            <a:ext cx="49876" cy="16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 flipH="1">
            <a:off x="9723342" y="3665913"/>
            <a:ext cx="202054" cy="303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/>
          <p:cNvCxnSpPr/>
          <p:nvPr/>
        </p:nvCxnSpPr>
        <p:spPr>
          <a:xfrm>
            <a:off x="7427114" y="3181079"/>
            <a:ext cx="164523" cy="667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字方塊 161"/>
          <p:cNvSpPr txBox="1"/>
          <p:nvPr/>
        </p:nvSpPr>
        <p:spPr>
          <a:xfrm>
            <a:off x="6624477" y="2843600"/>
            <a:ext cx="204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b!=</a:t>
            </a:r>
            <a:r>
              <a:rPr lang="en-US" altLang="zh-TW" dirty="0" err="1"/>
              <a:t>laststate</a:t>
            </a:r>
            <a:endParaRPr lang="zh-TW" altLang="en-US" dirty="0"/>
          </a:p>
        </p:txBody>
      </p:sp>
      <p:pic>
        <p:nvPicPr>
          <p:cNvPr id="163" name="圖片 1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734" y="4108967"/>
            <a:ext cx="3113914" cy="125588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81792" y="399074"/>
            <a:ext cx="533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思路分析一：如何利用按钮实现</a:t>
            </a:r>
            <a:r>
              <a:rPr lang="en-US" altLang="zh-TW" dirty="0"/>
              <a:t>Morse code</a:t>
            </a:r>
            <a:r>
              <a:rPr lang="zh-CN" altLang="en-US" dirty="0"/>
              <a:t>的转换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0350534" y="5910667"/>
            <a:ext cx="184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10" action="ppaction://hlinksldjump"/>
              </a:rPr>
              <a:t>摩斯密码表参考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831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1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69" y="1373764"/>
            <a:ext cx="3543300" cy="336232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074194" y="5334982"/>
            <a:ext cx="4204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Present ‘dot’</a:t>
            </a:r>
          </a:p>
          <a:p>
            <a:r>
              <a:rPr lang="en-US" altLang="zh-TW" dirty="0"/>
              <a:t>Present ‘dash’</a:t>
            </a:r>
            <a:endParaRPr lang="zh-TW" altLang="en-US" dirty="0"/>
          </a:p>
        </p:txBody>
      </p:sp>
      <p:sp>
        <p:nvSpPr>
          <p:cNvPr id="4" name="流程圖: 接點 3"/>
          <p:cNvSpPr/>
          <p:nvPr/>
        </p:nvSpPr>
        <p:spPr>
          <a:xfrm>
            <a:off x="1932879" y="5486397"/>
            <a:ext cx="66502" cy="83127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減號 4"/>
          <p:cNvSpPr/>
          <p:nvPr/>
        </p:nvSpPr>
        <p:spPr>
          <a:xfrm>
            <a:off x="1851483" y="5658147"/>
            <a:ext cx="222711" cy="245532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81792" y="399074"/>
            <a:ext cx="533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资料参考一：摩斯密码表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203172" y="5981313"/>
            <a:ext cx="98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3" action="ppaction://hlinksldjump"/>
              </a:rPr>
              <a:t>程式码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680081" y="1163782"/>
            <a:ext cx="4343400" cy="36887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EEEBC83-A701-4A27-91EE-6097E6C0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080" y="0"/>
            <a:ext cx="323927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B9C140B-0973-420D-BB9D-E91014765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680608"/>
            <a:ext cx="12192000" cy="1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5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5501" y="118520"/>
            <a:ext cx="548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思路分析二：播放音乐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512760" y="1185284"/>
            <a:ext cx="3396249" cy="10287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按钮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（输入歌名）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（例：好久不见歌名为‘</a:t>
            </a:r>
            <a:r>
              <a:rPr lang="en-US" altLang="zh-CN" dirty="0">
                <a:solidFill>
                  <a:schemeClr val="tx1"/>
                </a:solidFill>
              </a:rPr>
              <a:t>SEE</a:t>
            </a:r>
            <a:r>
              <a:rPr lang="zh-CN" altLang="en-US" dirty="0">
                <a:solidFill>
                  <a:schemeClr val="tx1"/>
                </a:solidFill>
              </a:rPr>
              <a:t>’）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4909009" y="1699633"/>
            <a:ext cx="5211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386493" y="1370754"/>
            <a:ext cx="1946252" cy="59977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蜂鸣器播放音乐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6" name="IMG_E28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7785" y="2391514"/>
            <a:ext cx="6159279" cy="3699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文字方塊 16"/>
          <p:cNvSpPr txBox="1"/>
          <p:nvPr/>
        </p:nvSpPr>
        <p:spPr>
          <a:xfrm>
            <a:off x="10899338" y="5850082"/>
            <a:ext cx="1292662" cy="5091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hlinkClick r:id="rId5" action="ppaction://hlinksldjump"/>
              </a:rPr>
              <a:t>乐谱参考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430129" y="1293293"/>
            <a:ext cx="2369444" cy="75469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按钮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（输入</a:t>
            </a:r>
            <a:r>
              <a:rPr lang="en-US" altLang="zh-CN" dirty="0">
                <a:solidFill>
                  <a:schemeClr val="tx1"/>
                </a:solidFill>
              </a:rPr>
              <a:t>0011</a:t>
            </a:r>
            <a:r>
              <a:rPr lang="zh-CN" altLang="en-US" dirty="0">
                <a:solidFill>
                  <a:schemeClr val="tx1"/>
                </a:solidFill>
              </a:rPr>
              <a:t>确认播放）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7799573" y="1670641"/>
            <a:ext cx="5211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26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7" grpId="0" animBg="1"/>
      <p:bldP spid="1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006576" y="1234816"/>
            <a:ext cx="22825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const</a:t>
            </a:r>
            <a:r>
              <a:rPr lang="en-US" altLang="zh-TW" dirty="0"/>
              <a:t> char </a:t>
            </a:r>
            <a:r>
              <a:rPr lang="en-US" altLang="zh-TW" dirty="0" err="1"/>
              <a:t>t_notes</a:t>
            </a:r>
            <a:r>
              <a:rPr lang="en-US" altLang="zh-TW" dirty="0"/>
              <a:t>[]="  </a:t>
            </a:r>
          </a:p>
          <a:p>
            <a:r>
              <a:rPr lang="en-US" altLang="zh-TW" dirty="0"/>
              <a:t>E\</a:t>
            </a:r>
          </a:p>
          <a:p>
            <a:r>
              <a:rPr lang="en-US" altLang="zh-TW" dirty="0"/>
              <a:t>GEEGEDEG\</a:t>
            </a:r>
          </a:p>
          <a:p>
            <a:r>
              <a:rPr lang="en-US" altLang="zh-TW" dirty="0"/>
              <a:t>EDC\</a:t>
            </a:r>
          </a:p>
          <a:p>
            <a:r>
              <a:rPr lang="en-US" altLang="zh-TW" dirty="0"/>
              <a:t> AAGEGE\</a:t>
            </a:r>
          </a:p>
          <a:p>
            <a:r>
              <a:rPr lang="en-US" altLang="zh-TW" dirty="0"/>
              <a:t>…";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0" y="191255"/>
            <a:ext cx="533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资料参考二：好久不见乐谱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" t="49100" r="2966" b="-16245"/>
          <a:stretch/>
        </p:blipFill>
        <p:spPr>
          <a:xfrm>
            <a:off x="720697" y="1234816"/>
            <a:ext cx="4695820" cy="456161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749273" y="1426525"/>
            <a:ext cx="1478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音阶表</a:t>
            </a:r>
            <a:endParaRPr lang="en-US" altLang="zh-TW" dirty="0"/>
          </a:p>
          <a:p>
            <a:r>
              <a:rPr lang="en-US" altLang="zh-TW" dirty="0"/>
              <a:t>1      C       Do</a:t>
            </a:r>
          </a:p>
          <a:p>
            <a:r>
              <a:rPr lang="en-US" altLang="zh-TW" dirty="0"/>
              <a:t>2      D       Re</a:t>
            </a:r>
          </a:p>
          <a:p>
            <a:r>
              <a:rPr lang="en-US" altLang="zh-TW" dirty="0"/>
              <a:t>3      E        </a:t>
            </a:r>
            <a:r>
              <a:rPr lang="en-US" altLang="zh-TW" dirty="0" err="1"/>
              <a:t>Mi</a:t>
            </a:r>
            <a:endParaRPr lang="en-US" altLang="zh-TW" dirty="0"/>
          </a:p>
          <a:p>
            <a:r>
              <a:rPr lang="en-US" altLang="zh-TW" dirty="0"/>
              <a:t>4      F        </a:t>
            </a:r>
            <a:r>
              <a:rPr lang="en-US" altLang="zh-TW" dirty="0" err="1"/>
              <a:t>Fa</a:t>
            </a:r>
            <a:endParaRPr lang="en-US" altLang="zh-TW" dirty="0"/>
          </a:p>
          <a:p>
            <a:r>
              <a:rPr lang="en-US" altLang="zh-TW" dirty="0"/>
              <a:t>5      G       So</a:t>
            </a:r>
          </a:p>
          <a:p>
            <a:r>
              <a:rPr lang="en-US" altLang="zh-TW" dirty="0"/>
              <a:t>6      A        La</a:t>
            </a:r>
          </a:p>
          <a:p>
            <a:r>
              <a:rPr lang="en-US" altLang="zh-TW" dirty="0"/>
              <a:t>7      B        Si</a:t>
            </a:r>
            <a:endParaRPr lang="zh-TW" altLang="en-US" dirty="0"/>
          </a:p>
        </p:txBody>
      </p:sp>
      <p:sp>
        <p:nvSpPr>
          <p:cNvPr id="33" name="動作按鈕: 聲音 32">
            <a:hlinkClick r:id="" action="ppaction://noaction" highlightClick="1"/>
          </p:cNvPr>
          <p:cNvSpPr/>
          <p:nvPr/>
        </p:nvSpPr>
        <p:spPr>
          <a:xfrm>
            <a:off x="720697" y="1241857"/>
            <a:ext cx="924791" cy="659415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8023777" y="1587265"/>
            <a:ext cx="1216970" cy="832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625319" y="1303939"/>
            <a:ext cx="3248020" cy="5352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276" y="3209845"/>
            <a:ext cx="3517697" cy="2267909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8006576" y="4000500"/>
            <a:ext cx="3433817" cy="81049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7595757" y="1085601"/>
            <a:ext cx="4021282" cy="19035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7595757" y="3253155"/>
            <a:ext cx="4021282" cy="2181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5605529" y="1295957"/>
            <a:ext cx="1766455" cy="26392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706584" y="1234816"/>
            <a:ext cx="4695820" cy="34826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22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回顧">
  <a:themeElements>
    <a:clrScheme name="回顧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TM02900771[[fn=扇形區]]</Template>
  <TotalTime>316</TotalTime>
  <Words>399</Words>
  <Application>Microsoft Office PowerPoint</Application>
  <PresentationFormat>寬螢幕</PresentationFormat>
  <Paragraphs>78</Paragraphs>
  <Slides>12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宋体</vt:lpstr>
      <vt:lpstr>新細明體</vt:lpstr>
      <vt:lpstr>Calibri</vt:lpstr>
      <vt:lpstr>Calibri Light</vt:lpstr>
      <vt:lpstr>Wingdings 2</vt:lpstr>
      <vt:lpstr>HDOfficeLightV0</vt:lpstr>
      <vt:lpstr>回顧</vt:lpstr>
      <vt:lpstr>微处理机系统期末报告 Morse code</vt:lpstr>
      <vt:lpstr>content</vt:lpstr>
      <vt:lpstr>功能构思历程：</vt:lpstr>
      <vt:lpstr>所需材料：</vt:lpstr>
      <vt:lpstr>功能简介：</vt:lpstr>
      <vt:lpstr>PowerPoint 簡報</vt:lpstr>
      <vt:lpstr>PowerPoint 簡報</vt:lpstr>
      <vt:lpstr>PowerPoint 簡報</vt:lpstr>
      <vt:lpstr>PowerPoint 簡報</vt:lpstr>
      <vt:lpstr>WIFI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guo</dc:creator>
  <cp:lastModifiedBy>guo</cp:lastModifiedBy>
  <cp:revision>33</cp:revision>
  <dcterms:created xsi:type="dcterms:W3CDTF">2018-01-02T04:51:07Z</dcterms:created>
  <dcterms:modified xsi:type="dcterms:W3CDTF">2018-01-09T04:21:39Z</dcterms:modified>
</cp:coreProperties>
</file>